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Mona Sans Semi Bold"/>
      <p:regular r:id="rId18"/>
    </p:embeddedFont>
    <p:embeddedFont>
      <p:font typeface="Mona Sans Semi Bold"/>
      <p:regular r:id="rId19"/>
    </p:embeddedFont>
    <p:embeddedFont>
      <p:font typeface="Mona Sans Semi Bold"/>
      <p:regular r:id="rId20"/>
    </p:embeddedFont>
    <p:embeddedFont>
      <p:font typeface="Mona Sans Semi Bold"/>
      <p:regular r:id="rId21"/>
    </p:embeddedFont>
    <p:embeddedFont>
      <p:font typeface="Funnel Sans"/>
      <p:regular r:id="rId22"/>
    </p:embeddedFont>
    <p:embeddedFont>
      <p:font typeface="Funnel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1-1.png>
</file>

<file path=ppt/media/image-11-10.svg>
</file>

<file path=ppt/media/image-11-11.png>
</file>

<file path=ppt/media/image-11-12.png>
</file>

<file path=ppt/media/image-11-13.svg>
</file>

<file path=ppt/media/image-11-2.png>
</file>

<file path=ppt/media/image-11-3.png>
</file>

<file path=ppt/media/image-11-4.svg>
</file>

<file path=ppt/media/image-11-5.png>
</file>

<file path=ppt/media/image-11-6.png>
</file>

<file path=ppt/media/image-11-7.svg>
</file>

<file path=ppt/media/image-11-8.png>
</file>

<file path=ppt/media/image-11-9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6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svg"/><Relationship Id="rId5" Type="http://schemas.openxmlformats.org/officeDocument/2006/relationships/image" Target="../media/image-11-5.png"/><Relationship Id="rId6" Type="http://schemas.openxmlformats.org/officeDocument/2006/relationships/image" Target="../media/image-11-6.png"/><Relationship Id="rId7" Type="http://schemas.openxmlformats.org/officeDocument/2006/relationships/image" Target="../media/image-11-7.svg"/><Relationship Id="rId8" Type="http://schemas.openxmlformats.org/officeDocument/2006/relationships/image" Target="../media/image-11-8.png"/><Relationship Id="rId9" Type="http://schemas.openxmlformats.org/officeDocument/2006/relationships/image" Target="../media/image-11-9.png"/><Relationship Id="rId10" Type="http://schemas.openxmlformats.org/officeDocument/2006/relationships/image" Target="../media/image-11-10.svg"/><Relationship Id="rId11" Type="http://schemas.openxmlformats.org/officeDocument/2006/relationships/image" Target="../media/image-11-11.png"/><Relationship Id="rId12" Type="http://schemas.openxmlformats.org/officeDocument/2006/relationships/image" Target="../media/image-11-12.png"/><Relationship Id="rId13" Type="http://schemas.openxmlformats.org/officeDocument/2006/relationships/image" Target="../media/image-11-13.svg"/><Relationship Id="rId14" Type="http://schemas.openxmlformats.org/officeDocument/2006/relationships/slideLayout" Target="../slideLayouts/slideLayout12.xml"/><Relationship Id="rId15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slideLayout" Target="../slideLayouts/slideLayout5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9126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Radiant Rovers Football Academy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99548"/>
            <a:ext cx="39416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Player Performance Analysis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9403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Prepared by: Muddassir Mushtaq Mulla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312093"/>
            <a:ext cx="1260753" cy="426244"/>
          </a:xfrm>
          <a:prstGeom prst="roundRect">
            <a:avLst>
              <a:gd name="adj" fmla="val 17880"/>
            </a:avLst>
          </a:prstGeom>
          <a:solidFill>
            <a:srgbClr val="262626"/>
          </a:solidFill>
          <a:ln/>
        </p:spPr>
      </p:sp>
      <p:sp>
        <p:nvSpPr>
          <p:cNvPr id="7" name="Text 4"/>
          <p:cNvSpPr/>
          <p:nvPr/>
        </p:nvSpPr>
        <p:spPr>
          <a:xfrm>
            <a:off x="929878" y="5380077"/>
            <a:ext cx="98857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48 PLAYERS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2167890" y="5312093"/>
            <a:ext cx="1326713" cy="426244"/>
          </a:xfrm>
          <a:prstGeom prst="roundRect">
            <a:avLst>
              <a:gd name="adj" fmla="val 17880"/>
            </a:avLst>
          </a:prstGeom>
          <a:solidFill>
            <a:srgbClr val="262626"/>
          </a:solidFill>
          <a:ln/>
        </p:spPr>
      </p:sp>
      <p:sp>
        <p:nvSpPr>
          <p:cNvPr id="9" name="Text 6"/>
          <p:cNvSpPr/>
          <p:nvPr/>
        </p:nvSpPr>
        <p:spPr>
          <a:xfrm>
            <a:off x="2303978" y="5380077"/>
            <a:ext cx="105453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20 MATCHES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3607951" y="5312093"/>
            <a:ext cx="2240518" cy="426244"/>
          </a:xfrm>
          <a:prstGeom prst="roundRect">
            <a:avLst>
              <a:gd name="adj" fmla="val 17880"/>
            </a:avLst>
          </a:prstGeom>
          <a:solidFill>
            <a:srgbClr val="262626"/>
          </a:solidFill>
          <a:ln/>
        </p:spPr>
      </p:sp>
      <p:sp>
        <p:nvSpPr>
          <p:cNvPr id="11" name="Text 8"/>
          <p:cNvSpPr/>
          <p:nvPr/>
        </p:nvSpPr>
        <p:spPr>
          <a:xfrm>
            <a:off x="3744039" y="5380077"/>
            <a:ext cx="196834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DATA-DRIVEN INSIGHTS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9293"/>
            <a:ext cx="80295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Coaching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71700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593181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Improve Finishing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Targeted drills for players with high shots but lower goals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171700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2593181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313390"/>
            <a:ext cx="30709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Optimize Playing Time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Increase minutes for high goals-per-90 efficiency players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171700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2593181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313390"/>
            <a:ext cx="35106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Position-Specific Training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Tailored passing drills, especially for defenders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990862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28224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5390" y="5412343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613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 Conditioning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6229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Focused sessions for lower fitness-score age groups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990862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62982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FFFFF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50148" y="5412343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6132552"/>
            <a:ext cx="31590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Attendance Monitoring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6229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Track engagement and consistency indicators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024" y="452557"/>
            <a:ext cx="4173379" cy="514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Impact &amp; Conclusion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576024" y="1295995"/>
            <a:ext cx="13478351" cy="1515904"/>
          </a:xfrm>
          <a:prstGeom prst="roundRect">
            <a:avLst>
              <a:gd name="adj" fmla="val 4560"/>
            </a:avLst>
          </a:prstGeom>
          <a:solidFill>
            <a:srgbClr val="262626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0569" y="1519714"/>
            <a:ext cx="257056" cy="205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62169" y="1501616"/>
            <a:ext cx="205716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Coaching Decision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162169" y="1923336"/>
            <a:ext cx="12727662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Best performing players recommended for starting XI based on goals-per-90 and fitness trends, resulting in improved attacking output in subsequent matches.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652474" y="3754160"/>
            <a:ext cx="205716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Preparation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76024" y="4110038"/>
            <a:ext cx="4133612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Python-based cleaning and transformation</a:t>
            </a:r>
            <a:endParaRPr lang="en-US" sz="16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453" y="2997041"/>
            <a:ext cx="4717375" cy="4717375"/>
          </a:xfrm>
          <a:prstGeom prst="rect">
            <a:avLst/>
          </a:prstGeom>
        </p:spPr>
      </p:pic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24384" y="4064972"/>
            <a:ext cx="246221" cy="24622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920645" y="3754160"/>
            <a:ext cx="205716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KPI Analysis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9920645" y="4110038"/>
            <a:ext cx="4133731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SQL-driven performance metrics</a:t>
            </a:r>
            <a:endParaRPr lang="en-US" sz="16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6453" y="2997041"/>
            <a:ext cx="4717375" cy="4717375"/>
          </a:xfrm>
          <a:prstGeom prst="rect">
            <a:avLst/>
          </a:prstGeom>
        </p:spPr>
      </p:pic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59438" y="4064972"/>
            <a:ext cx="246221" cy="24622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9920645" y="6236256"/>
            <a:ext cx="2057162" cy="25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Visualization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9920645" y="6592133"/>
            <a:ext cx="4133731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Power BI interactive insights</a:t>
            </a:r>
            <a:endParaRPr lang="en-US" sz="1600" dirty="0"/>
          </a:p>
        </p:txBody>
      </p:sp>
      <p:pic>
        <p:nvPicPr>
          <p:cNvPr id="17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56453" y="2997041"/>
            <a:ext cx="4717375" cy="4717375"/>
          </a:xfrm>
          <a:prstGeom prst="rect">
            <a:avLst/>
          </a:prstGeom>
        </p:spPr>
      </p:pic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59438" y="6400026"/>
            <a:ext cx="246221" cy="246221"/>
          </a:xfrm>
          <a:prstGeom prst="rect">
            <a:avLst/>
          </a:prstGeom>
        </p:spPr>
      </p:pic>
      <p:sp>
        <p:nvSpPr>
          <p:cNvPr id="19" name="Text 10"/>
          <p:cNvSpPr/>
          <p:nvPr/>
        </p:nvSpPr>
        <p:spPr>
          <a:xfrm>
            <a:off x="576024" y="6200299"/>
            <a:ext cx="4133612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Actionable Results</a:t>
            </a:r>
            <a:endParaRPr lang="en-US" sz="1600" dirty="0"/>
          </a:p>
        </p:txBody>
      </p:sp>
      <p:sp>
        <p:nvSpPr>
          <p:cNvPr id="20" name="Text 11"/>
          <p:cNvSpPr/>
          <p:nvPr/>
        </p:nvSpPr>
        <p:spPr>
          <a:xfrm>
            <a:off x="576024" y="6628090"/>
            <a:ext cx="4133612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Coaching decisions and player development</a:t>
            </a:r>
            <a:endParaRPr lang="en-US" sz="1600" dirty="0"/>
          </a:p>
        </p:txBody>
      </p:sp>
      <p:pic>
        <p:nvPicPr>
          <p:cNvPr id="21" name="Image 7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56453" y="2997041"/>
            <a:ext cx="4717375" cy="4717375"/>
          </a:xfrm>
          <a:prstGeom prst="rect">
            <a:avLst/>
          </a:prstGeom>
        </p:spPr>
      </p:pic>
      <p:pic>
        <p:nvPicPr>
          <p:cNvPr id="22" name="Image 8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024384" y="6400026"/>
            <a:ext cx="246221" cy="246221"/>
          </a:xfrm>
          <a:prstGeom prst="rect">
            <a:avLst/>
          </a:prstGeom>
        </p:spPr>
      </p:pic>
      <p:sp>
        <p:nvSpPr>
          <p:cNvPr id="23" name="Text 12"/>
          <p:cNvSpPr/>
          <p:nvPr/>
        </p:nvSpPr>
        <p:spPr>
          <a:xfrm>
            <a:off x="576024" y="7899559"/>
            <a:ext cx="13478351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Practical sports analytics application delivering real coaching value through data-driven insights for player development and performance tracking.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End-to-End Analytics Pipeline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9835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CSV Data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098358" y="3018473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Raw match performance records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9835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Python Analysis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098358" y="4343757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Pandas &amp; NumPy processing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9835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PostgreSQL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098358" y="5669042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KPI calculations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9835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Power BI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2098358" y="6994327"/>
            <a:ext cx="6272570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Interactive dashboard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147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3770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960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40887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Total Records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389929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Player-match performance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23770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48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40887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Players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389929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Academy roster analyzed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2377083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20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408878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Matches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3899297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Competitive games tracked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51070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Player Information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280190" y="568821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Player ID &amp; Name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280190" y="613040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280190" y="657260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Playing Position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342721" y="51070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Match Details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0342721" y="568821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Match ID &amp; Date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342721" y="613040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Minutes Played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0342721" y="657260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Attendance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1187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74544"/>
            <a:ext cx="84327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Performance &amp; Fitness Metrics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3790" y="502348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73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6436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Goals, Assists, Shots on Target, Tackles, Passing Accuracy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893" y="502348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35893" y="5873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35893" y="6364367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Fitness Score, Stamina, Speed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77995" y="5023485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77995" y="5873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Training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677995" y="6364367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Attendance tracking and consistency indicators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66279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Python Data 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CSV import using Pandas, initial inspection with df.info() and df.describe()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Cleaning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Converted numeric columns, replaced missing values with 0 for goals/assists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Consistent column names, formatted positions, parsed match dates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Created Goals per 90 minutes, aggregated player metrics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Database Export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Loaded to PostgreSQL using SQLAlchemy for KPI analysis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0880" y="475655"/>
            <a:ext cx="5795010" cy="539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Performance Indicators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090880" y="1274445"/>
            <a:ext cx="7935039" cy="1010245"/>
          </a:xfrm>
          <a:prstGeom prst="roundRect">
            <a:avLst>
              <a:gd name="adj" fmla="val 7181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271141" y="1454706"/>
            <a:ext cx="215907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1.6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71141" y="1828086"/>
            <a:ext cx="757451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Average goals per match (player-sum)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090880" y="2479000"/>
            <a:ext cx="3881199" cy="1010245"/>
          </a:xfrm>
          <a:prstGeom prst="roundRect">
            <a:avLst>
              <a:gd name="adj" fmla="val 7181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271141" y="2659261"/>
            <a:ext cx="215907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Rudransh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271141" y="3032641"/>
            <a:ext cx="352067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 Goals (Top Scorer)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10144720" y="2479000"/>
            <a:ext cx="3881199" cy="1010245"/>
          </a:xfrm>
          <a:prstGeom prst="roundRect">
            <a:avLst>
              <a:gd name="adj" fmla="val 7181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24981" y="2659261"/>
            <a:ext cx="215907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Zaid Shaikh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0324981" y="3032641"/>
            <a:ext cx="352067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 Goals (Tied Top Scorer)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090880" y="3661886"/>
            <a:ext cx="7935039" cy="1010245"/>
          </a:xfrm>
          <a:prstGeom prst="roundRect">
            <a:avLst>
              <a:gd name="adj" fmla="val 7181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271141" y="3842147"/>
            <a:ext cx="215907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Abdul Raafe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271141" y="4215527"/>
            <a:ext cx="757451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 Goals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090880" y="5039082"/>
            <a:ext cx="2402324" cy="539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Passing Accuracy by Position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6090880" y="5751314"/>
            <a:ext cx="240232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MID: 70.31%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6090880" y="6251972"/>
            <a:ext cx="240232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GK: 67.98% 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090880" y="6752630"/>
            <a:ext cx="240232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FWD: 64.67%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6090880" y="7253288"/>
            <a:ext cx="2402324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DEF: 64.53%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8922068" y="5039082"/>
            <a:ext cx="2269212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 Trends by Age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8922068" y="5481518"/>
            <a:ext cx="240149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12: 70.55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8922068" y="5982176"/>
            <a:ext cx="240149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13: 69.80 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8922068" y="6482834"/>
            <a:ext cx="240149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14: 69.40 </a:t>
            </a:r>
            <a:endParaRPr lang="en-US" sz="1700" dirty="0"/>
          </a:p>
        </p:txBody>
      </p:sp>
      <p:sp>
        <p:nvSpPr>
          <p:cNvPr id="25" name="Text 22"/>
          <p:cNvSpPr/>
          <p:nvPr/>
        </p:nvSpPr>
        <p:spPr>
          <a:xfrm>
            <a:off x="8922068" y="6983492"/>
            <a:ext cx="240149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15: 69.85</a:t>
            </a:r>
            <a:endParaRPr lang="en-US" sz="1700" dirty="0"/>
          </a:p>
        </p:txBody>
      </p:sp>
      <p:sp>
        <p:nvSpPr>
          <p:cNvPr id="26" name="Text 23"/>
          <p:cNvSpPr/>
          <p:nvPr/>
        </p:nvSpPr>
        <p:spPr>
          <a:xfrm>
            <a:off x="11752421" y="5039082"/>
            <a:ext cx="2288619" cy="539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Attendance Consistency</a:t>
            </a:r>
            <a:endParaRPr lang="en-US" sz="1700" dirty="0"/>
          </a:p>
        </p:txBody>
      </p:sp>
      <p:sp>
        <p:nvSpPr>
          <p:cNvPr id="27" name="Text 24"/>
          <p:cNvSpPr/>
          <p:nvPr/>
        </p:nvSpPr>
        <p:spPr>
          <a:xfrm>
            <a:off x="11752421" y="5751314"/>
            <a:ext cx="2288619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5 players with 100% attendance rate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2679" y="511731"/>
            <a:ext cx="5226963" cy="431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Top Performers of the Academy</a:t>
            </a:r>
            <a:endParaRPr lang="en-US" sz="2700" dirty="0"/>
          </a:p>
        </p:txBody>
      </p:sp>
      <p:sp>
        <p:nvSpPr>
          <p:cNvPr id="4" name="Shape 1"/>
          <p:cNvSpPr/>
          <p:nvPr/>
        </p:nvSpPr>
        <p:spPr>
          <a:xfrm>
            <a:off x="482679" y="1149548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007BF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497919" y="1164788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007BFF"/>
          </a:solidFill>
          <a:ln/>
        </p:spPr>
      </p:sp>
      <p:sp>
        <p:nvSpPr>
          <p:cNvPr id="6" name="Text 3"/>
          <p:cNvSpPr/>
          <p:nvPr/>
        </p:nvSpPr>
        <p:spPr>
          <a:xfrm>
            <a:off x="666512" y="1584365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87410" y="1302663"/>
            <a:ext cx="1724025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Rudransh (P1021)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187410" y="1600914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 Goals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187410" y="1904167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0.28 Goals per 90 minutes</a:t>
            </a:r>
            <a:endParaRPr lang="en-US" sz="1050" dirty="0"/>
          </a:p>
        </p:txBody>
      </p:sp>
      <p:sp>
        <p:nvSpPr>
          <p:cNvPr id="10" name="Shape 7"/>
          <p:cNvSpPr/>
          <p:nvPr/>
        </p:nvSpPr>
        <p:spPr>
          <a:xfrm>
            <a:off x="482679" y="2415659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007BFF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497919" y="2430899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007BFF"/>
          </a:solidFill>
          <a:ln/>
        </p:spPr>
      </p:sp>
      <p:sp>
        <p:nvSpPr>
          <p:cNvPr id="12" name="Text 9"/>
          <p:cNvSpPr/>
          <p:nvPr/>
        </p:nvSpPr>
        <p:spPr>
          <a:xfrm>
            <a:off x="666512" y="2850475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187410" y="2568773"/>
            <a:ext cx="1724025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Zaid Shaikh (P1030)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1187410" y="2867025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4 Goals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1187410" y="3170277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0.27 Goals per 90 minutes</a:t>
            </a:r>
            <a:endParaRPr lang="en-US" sz="1050" dirty="0"/>
          </a:p>
        </p:txBody>
      </p:sp>
      <p:sp>
        <p:nvSpPr>
          <p:cNvPr id="16" name="Shape 13"/>
          <p:cNvSpPr/>
          <p:nvPr/>
        </p:nvSpPr>
        <p:spPr>
          <a:xfrm>
            <a:off x="482679" y="3681770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007BFF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497919" y="3697010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007BFF"/>
          </a:solidFill>
          <a:ln/>
        </p:spPr>
      </p:sp>
      <p:sp>
        <p:nvSpPr>
          <p:cNvPr id="18" name="Text 15"/>
          <p:cNvSpPr/>
          <p:nvPr/>
        </p:nvSpPr>
        <p:spPr>
          <a:xfrm>
            <a:off x="666512" y="4116586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187410" y="3834884"/>
            <a:ext cx="1724025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Abdul Raafe (P1038)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1187410" y="4133136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 Goals</a:t>
            </a:r>
            <a:endParaRPr lang="en-US" sz="1050" dirty="0"/>
          </a:p>
        </p:txBody>
      </p:sp>
      <p:sp>
        <p:nvSpPr>
          <p:cNvPr id="21" name="Text 18"/>
          <p:cNvSpPr/>
          <p:nvPr/>
        </p:nvSpPr>
        <p:spPr>
          <a:xfrm>
            <a:off x="1187410" y="4436388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0.21 Goals per 90 minutes</a:t>
            </a:r>
            <a:endParaRPr lang="en-US" sz="1050" dirty="0"/>
          </a:p>
        </p:txBody>
      </p:sp>
      <p:sp>
        <p:nvSpPr>
          <p:cNvPr id="22" name="Shape 19"/>
          <p:cNvSpPr/>
          <p:nvPr/>
        </p:nvSpPr>
        <p:spPr>
          <a:xfrm>
            <a:off x="482679" y="4947880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595959"/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497919" y="4963120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404040"/>
          </a:solidFill>
          <a:ln/>
        </p:spPr>
      </p:sp>
      <p:sp>
        <p:nvSpPr>
          <p:cNvPr id="24" name="Text 21"/>
          <p:cNvSpPr/>
          <p:nvPr/>
        </p:nvSpPr>
        <p:spPr>
          <a:xfrm>
            <a:off x="666512" y="5382697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4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187410" y="5100995"/>
            <a:ext cx="1779746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Mohmd. Amir (P1042)</a:t>
            </a:r>
            <a:endParaRPr lang="en-US" sz="1350" dirty="0"/>
          </a:p>
        </p:txBody>
      </p:sp>
      <p:sp>
        <p:nvSpPr>
          <p:cNvPr id="26" name="Text 23"/>
          <p:cNvSpPr/>
          <p:nvPr/>
        </p:nvSpPr>
        <p:spPr>
          <a:xfrm>
            <a:off x="1187410" y="5399246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 Goals</a:t>
            </a:r>
            <a:endParaRPr lang="en-US" sz="1050" dirty="0"/>
          </a:p>
        </p:txBody>
      </p:sp>
      <p:sp>
        <p:nvSpPr>
          <p:cNvPr id="27" name="Text 24"/>
          <p:cNvSpPr/>
          <p:nvPr/>
        </p:nvSpPr>
        <p:spPr>
          <a:xfrm>
            <a:off x="1187410" y="5702498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0.24 Goals per 90 minutes</a:t>
            </a:r>
            <a:endParaRPr lang="en-US" sz="1050" dirty="0"/>
          </a:p>
        </p:txBody>
      </p:sp>
      <p:sp>
        <p:nvSpPr>
          <p:cNvPr id="28" name="Shape 25"/>
          <p:cNvSpPr/>
          <p:nvPr/>
        </p:nvSpPr>
        <p:spPr>
          <a:xfrm>
            <a:off x="482679" y="6213991"/>
            <a:ext cx="8178641" cy="1128236"/>
          </a:xfrm>
          <a:prstGeom prst="roundRect">
            <a:avLst>
              <a:gd name="adj" fmla="val 5134"/>
            </a:avLst>
          </a:prstGeom>
          <a:solidFill>
            <a:srgbClr val="181616">
              <a:alpha val="95000"/>
            </a:srgbClr>
          </a:solidFill>
          <a:ln w="15240">
            <a:solidFill>
              <a:srgbClr val="595959"/>
            </a:solidFill>
            <a:prstDash val="solid"/>
          </a:ln>
        </p:spPr>
      </p:sp>
      <p:sp>
        <p:nvSpPr>
          <p:cNvPr id="29" name="Shape 26"/>
          <p:cNvSpPr/>
          <p:nvPr/>
        </p:nvSpPr>
        <p:spPr>
          <a:xfrm>
            <a:off x="497919" y="6229231"/>
            <a:ext cx="551617" cy="1097756"/>
          </a:xfrm>
          <a:prstGeom prst="roundRect">
            <a:avLst>
              <a:gd name="adj" fmla="val 7186"/>
            </a:avLst>
          </a:prstGeom>
          <a:solidFill>
            <a:srgbClr val="404040"/>
          </a:solidFill>
          <a:ln/>
        </p:spPr>
      </p:sp>
      <p:sp>
        <p:nvSpPr>
          <p:cNvPr id="30" name="Text 27"/>
          <p:cNvSpPr/>
          <p:nvPr/>
        </p:nvSpPr>
        <p:spPr>
          <a:xfrm>
            <a:off x="666512" y="6648807"/>
            <a:ext cx="206812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5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1187410" y="6367105"/>
            <a:ext cx="1724025" cy="215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Saif Solkar (P1044)</a:t>
            </a:r>
            <a:endParaRPr lang="en-US" sz="1350" dirty="0"/>
          </a:p>
        </p:txBody>
      </p:sp>
      <p:sp>
        <p:nvSpPr>
          <p:cNvPr id="32" name="Text 29"/>
          <p:cNvSpPr/>
          <p:nvPr/>
        </p:nvSpPr>
        <p:spPr>
          <a:xfrm>
            <a:off x="1187410" y="6665357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3 Goals</a:t>
            </a:r>
            <a:endParaRPr lang="en-US" sz="1050" dirty="0"/>
          </a:p>
        </p:txBody>
      </p:sp>
      <p:sp>
        <p:nvSpPr>
          <p:cNvPr id="33" name="Text 30"/>
          <p:cNvSpPr/>
          <p:nvPr/>
        </p:nvSpPr>
        <p:spPr>
          <a:xfrm>
            <a:off x="1187410" y="6968609"/>
            <a:ext cx="7320796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0.21 Goals per 90 minutes</a:t>
            </a:r>
            <a:endParaRPr lang="en-US" sz="1050" dirty="0"/>
          </a:p>
        </p:txBody>
      </p:sp>
      <p:sp>
        <p:nvSpPr>
          <p:cNvPr id="34" name="Text 31"/>
          <p:cNvSpPr/>
          <p:nvPr/>
        </p:nvSpPr>
        <p:spPr>
          <a:xfrm>
            <a:off x="482679" y="7497366"/>
            <a:ext cx="8178641" cy="220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These rankings are based on goals-per-90 efficiency metric, which provides a fair comparison across varying playing times.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02230"/>
            <a:ext cx="57967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SQL Analysis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481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Top Goal Scorers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3854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Rudransh and Zaid Shaikh lead with 4 goals each, followed by Abdul Raafe with 3 goals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235893" y="40481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Passing by Position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4538543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Midfielders excel at 70.31% accuracy; Defenders need targeted drills at 64.53%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677995" y="40481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 by Age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4538543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 12 players show highest fitness (70.55); Age 17 players at 68.84 require conditioning focus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229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7583" y="3060740"/>
            <a:ext cx="4769168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Power BI Dashboard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67583" y="3942993"/>
            <a:ext cx="6552248" cy="1449943"/>
          </a:xfrm>
          <a:prstGeom prst="roundRect">
            <a:avLst>
              <a:gd name="adj" fmla="val 552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81182" y="4156591"/>
            <a:ext cx="2623780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Performance Overview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81182" y="4569023"/>
            <a:ext cx="612505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Total goals: 32 | Assists tracked | Goals per match: 1.6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7410569" y="3942993"/>
            <a:ext cx="6552248" cy="1449943"/>
          </a:xfrm>
          <a:prstGeom prst="roundRect">
            <a:avLst>
              <a:gd name="adj" fmla="val 552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24167" y="4156591"/>
            <a:ext cx="2384584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Player Leaderboard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624167" y="4569023"/>
            <a:ext cx="6125051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Rudransh (0.28 goals/90) | Zaid Shaikh (0.27 goals/90) | Mohmd. Amir (0.24 goals/90)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7583" y="5583674"/>
            <a:ext cx="6552248" cy="1449943"/>
          </a:xfrm>
          <a:prstGeom prst="roundRect">
            <a:avLst>
              <a:gd name="adj" fmla="val 552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81182" y="5797272"/>
            <a:ext cx="2665690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Fitness &amp; Development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81182" y="6209705"/>
            <a:ext cx="612505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Age-based fitness trends | U12: 70.55 | U18: 70.62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410569" y="5583674"/>
            <a:ext cx="6552248" cy="1449943"/>
          </a:xfrm>
          <a:prstGeom prst="roundRect">
            <a:avLst>
              <a:gd name="adj" fmla="val 5526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24167" y="5797272"/>
            <a:ext cx="2384584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Match Analysis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7624167" y="6209705"/>
            <a:ext cx="6125051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Shots on target tracked | Attendance monitoring | 20 total matches analyzed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67583" y="7248168"/>
            <a:ext cx="1329523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Interactive slicers enable drill-down by position (DEF, MID, FWD, GK), age group (U12-U18), and individual player selection for detailed performance insights.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2025-12-31T06:19:38Z</dcterms:created>
  <dcterms:modified xsi:type="dcterms:W3CDTF">2025-12-31T06:19:38Z</dcterms:modified>
</cp:coreProperties>
</file>